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5982"/>
  </p:normalViewPr>
  <p:slideViewPr>
    <p:cSldViewPr snapToObjects="1">
      <p:cViewPr>
        <p:scale>
          <a:sx n="60" d="100"/>
          <a:sy n="60" d="100"/>
        </p:scale>
        <p:origin x="-3856" y="-7408"/>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EB8F0239-12AF-9841-9671-3542BBDBAEC9}" type="presOf" srcId="{AF69DDF8-35D4-7847-BD7A-457647B7A021}" destId="{C9DCDBE7-1C21-9B4F-B34B-FC33DB46535B}" srcOrd="0" destOrd="1" presId="urn:microsoft.com/office/officeart/2005/8/layout/hProcess10"/>
    <dgm:cxn modelId="{2085924B-85DC-6B43-AA16-0A4D848E565E}" type="presOf" srcId="{5D1C3D15-C343-AA4A-A588-279CEBDF9117}" destId="{C9DCDBE7-1C21-9B4F-B34B-FC33DB46535B}" srcOrd="0" destOrd="2"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200" b="1" dirty="0" smtClean="0">
              <a:solidFill>
                <a:schemeClr val="tx1"/>
              </a:solidFill>
              <a:latin typeface="Arial" charset="0"/>
              <a:ea typeface="Arial" charset="0"/>
              <a:cs typeface="Arial" charset="0"/>
            </a:rPr>
            <a:t>BC Climate Effect</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exist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pPr algn="ctr"/>
          <a:r>
            <a:rPr lang="en-US" sz="3200" b="1" dirty="0" smtClean="0">
              <a:solidFill>
                <a:schemeClr val="tx1"/>
              </a:solidFill>
              <a:latin typeface="Arial" charset="0"/>
              <a:ea typeface="Arial" charset="0"/>
              <a:cs typeface="Arial" charset="0"/>
            </a:rPr>
            <a:t>Goal:</a:t>
          </a:r>
          <a:r>
            <a:rPr lang="en-US" sz="3200" b="1" baseline="0" dirty="0" smtClean="0">
              <a:solidFill>
                <a:schemeClr val="tx1"/>
              </a:solidFill>
              <a:latin typeface="Arial" charset="0"/>
              <a:ea typeface="Arial" charset="0"/>
              <a:cs typeface="Arial" charset="0"/>
            </a:rPr>
            <a:t> </a:t>
          </a:r>
          <a:r>
            <a:rPr lang="en-US" sz="3200" b="1" dirty="0" smtClean="0">
              <a:solidFill>
                <a:schemeClr val="tx1"/>
              </a:solidFill>
              <a:latin typeface="Arial" charset="0"/>
              <a:ea typeface="Arial" charset="0"/>
              <a:cs typeface="Arial" charset="0"/>
            </a:rPr>
            <a:t>Aging in </a:t>
          </a:r>
          <a:r>
            <a:rPr lang="en-US" sz="3200" b="1" dirty="0" err="1" smtClean="0">
              <a:solidFill>
                <a:schemeClr val="tx1"/>
              </a:solidFill>
              <a:latin typeface="Arial" charset="0"/>
              <a:ea typeface="Arial" charset="0"/>
              <a:cs typeface="Arial" charset="0"/>
            </a:rPr>
            <a:t>CAMChem</a:t>
          </a:r>
          <a:r>
            <a:rPr lang="en-US" sz="3200" b="1" dirty="0" smtClean="0">
              <a:solidFill>
                <a:schemeClr val="tx1"/>
              </a:solidFill>
              <a:latin typeface="Arial" charset="0"/>
              <a:ea typeface="Arial" charset="0"/>
              <a:cs typeface="Arial" charset="0"/>
            </a:rPr>
            <a:t> and </a:t>
          </a:r>
          <a:r>
            <a:rPr lang="en-US" sz="3200" b="1" dirty="0" err="1" smtClean="0">
              <a:solidFill>
                <a:schemeClr val="tx1"/>
              </a:solidFill>
              <a:latin typeface="Arial" charset="0"/>
              <a:ea typeface="Arial" charset="0"/>
              <a:cs typeface="Arial" charset="0"/>
            </a:rPr>
            <a:t>PartMC</a:t>
          </a:r>
          <a:r>
            <a:rPr lang="en-US" sz="3200" b="1" dirty="0" smtClean="0">
              <a:solidFill>
                <a:schemeClr val="tx1"/>
              </a:solidFill>
              <a:latin typeface="Arial" charset="0"/>
              <a:ea typeface="Arial" charset="0"/>
              <a:cs typeface="Arial" charset="0"/>
            </a:rPr>
            <a:t> MOSAIC</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49515"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509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49786"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CAMChem</a:t>
          </a:r>
          <a:r>
            <a:rPr lang="en-US" sz="2200" kern="1200" dirty="0" smtClean="0"/>
            <a:t> uses </a:t>
          </a:r>
          <a:r>
            <a:rPr lang="en-US" sz="2200" b="1" kern="1200" dirty="0" smtClean="0">
              <a:solidFill>
                <a:schemeClr val="tx1"/>
              </a:solidFill>
            </a:rPr>
            <a:t>mechanistic</a:t>
          </a:r>
          <a:r>
            <a:rPr lang="en-US" sz="2200" kern="1200" dirty="0" smtClean="0"/>
            <a:t> aging rates,</a:t>
          </a:r>
          <a:r>
            <a:rPr lang="en-US" sz="2200" kern="1200" baseline="0" dirty="0" smtClean="0"/>
            <a:t> </a:t>
          </a:r>
          <a:r>
            <a:rPr lang="en-US" sz="2200" kern="1200" dirty="0" smtClean="0"/>
            <a:t>very </a:t>
          </a:r>
          <a:r>
            <a:rPr lang="en-US" sz="2200" b="1" kern="1200" dirty="0" smtClean="0"/>
            <a:t>sensitive</a:t>
          </a:r>
          <a:r>
            <a:rPr lang="en-US" sz="2200" kern="1200" dirty="0" smtClean="0"/>
            <a:t> to the choices of assumed parameters.</a:t>
          </a:r>
          <a:endParaRPr lang="en-US" sz="22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-MOSAIC</a:t>
          </a:r>
          <a:r>
            <a:rPr lang="en-US" sz="2200" kern="1200" baseline="0" dirty="0" smtClean="0"/>
            <a:t> </a:t>
          </a:r>
          <a:r>
            <a:rPr lang="en-US" sz="2200" kern="1200" dirty="0" smtClean="0"/>
            <a:t>estimates BC aging timescales </a:t>
          </a:r>
          <a:r>
            <a:rPr lang="en-US" sz="2200" b="1" kern="1200" dirty="0" smtClean="0"/>
            <a:t>more precisely</a:t>
          </a:r>
          <a:r>
            <a:rPr lang="en-US" sz="2200" b="1" kern="1200" baseline="0" dirty="0" smtClean="0"/>
            <a:t> </a:t>
          </a:r>
          <a:r>
            <a:rPr lang="en-US" sz="2200" kern="1200" dirty="0" smtClean="0"/>
            <a:t>by tracing the mass and</a:t>
          </a:r>
          <a:r>
            <a:rPr lang="en-US" sz="2200" kern="1200" baseline="0" dirty="0" smtClean="0"/>
            <a:t> composition of </a:t>
          </a:r>
          <a:r>
            <a:rPr lang="en-US" sz="2200" kern="1200" dirty="0" smtClean="0"/>
            <a:t>individual particles.</a:t>
          </a:r>
          <a:endParaRPr lang="en-US" sz="22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-MOSIAC </a:t>
          </a:r>
          <a:r>
            <a:rPr lang="en-US" sz="2200" b="1" kern="1200" dirty="0" smtClean="0"/>
            <a:t>parameterization of BC’s aging </a:t>
          </a:r>
          <a:r>
            <a:rPr lang="en-US" sz="2200" kern="1200" dirty="0" smtClean="0"/>
            <a:t>can be applied to the </a:t>
          </a:r>
          <a:r>
            <a:rPr lang="en-US" sz="2200" b="1" kern="1200" dirty="0" smtClean="0"/>
            <a:t>output of </a:t>
          </a:r>
          <a:r>
            <a:rPr lang="en-US" sz="2200" b="1" kern="1200" dirty="0" err="1" smtClean="0"/>
            <a:t>CAMChem</a:t>
          </a:r>
          <a:r>
            <a:rPr lang="en-US" sz="2200" b="1" kern="1200" baseline="0" dirty="0" smtClean="0"/>
            <a:t> model </a:t>
          </a:r>
          <a:r>
            <a:rPr lang="en-US" sz="2200" kern="1200" dirty="0" smtClean="0"/>
            <a:t>to assess the accuracy of</a:t>
          </a:r>
          <a:r>
            <a:rPr lang="en-US" sz="2200" kern="1200" baseline="0" dirty="0" smtClean="0"/>
            <a:t> its </a:t>
          </a:r>
          <a:r>
            <a:rPr lang="en-US" sz="2200" kern="1200" dirty="0" smtClean="0"/>
            <a:t>aging criterion. </a:t>
          </a:r>
          <a:endParaRPr lang="en-US" sz="22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BC Climate Effect</a:t>
          </a:r>
          <a:endParaRPr lang="en-US" sz="32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exist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715" y="291888"/>
          <a:ext cx="9577727" cy="792969"/>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Goal:</a:t>
          </a:r>
          <a:r>
            <a:rPr lang="en-US" sz="3200" b="1" kern="1200" baseline="0" dirty="0" smtClean="0">
              <a:solidFill>
                <a:schemeClr val="tx1"/>
              </a:solidFill>
              <a:latin typeface="Arial" charset="0"/>
              <a:ea typeface="Arial" charset="0"/>
              <a:cs typeface="Arial" charset="0"/>
            </a:rPr>
            <a:t> </a:t>
          </a:r>
          <a:r>
            <a:rPr lang="en-US" sz="3200" b="1" kern="1200" dirty="0" smtClean="0">
              <a:solidFill>
                <a:schemeClr val="tx1"/>
              </a:solidFill>
              <a:latin typeface="Arial" charset="0"/>
              <a:ea typeface="Arial" charset="0"/>
              <a:cs typeface="Arial" charset="0"/>
            </a:rPr>
            <a:t>Aging in </a:t>
          </a:r>
          <a:r>
            <a:rPr lang="en-US" sz="3200" b="1" kern="1200" dirty="0" err="1" smtClean="0">
              <a:solidFill>
                <a:schemeClr val="tx1"/>
              </a:solidFill>
              <a:latin typeface="Arial" charset="0"/>
              <a:ea typeface="Arial" charset="0"/>
              <a:cs typeface="Arial" charset="0"/>
            </a:rPr>
            <a:t>CAMChem</a:t>
          </a:r>
          <a:r>
            <a:rPr lang="en-US" sz="3200" b="1" kern="1200" dirty="0" smtClean="0">
              <a:solidFill>
                <a:schemeClr val="tx1"/>
              </a:solidFill>
              <a:latin typeface="Arial" charset="0"/>
              <a:ea typeface="Arial" charset="0"/>
              <a:cs typeface="Arial" charset="0"/>
            </a:rPr>
            <a:t> and </a:t>
          </a:r>
          <a:r>
            <a:rPr lang="en-US" sz="3200" b="1" kern="1200" dirty="0" err="1" smtClean="0">
              <a:solidFill>
                <a:schemeClr val="tx1"/>
              </a:solidFill>
              <a:latin typeface="Arial" charset="0"/>
              <a:ea typeface="Arial" charset="0"/>
              <a:cs typeface="Arial" charset="0"/>
            </a:rPr>
            <a:t>PartMC</a:t>
          </a:r>
          <a:r>
            <a:rPr lang="en-US" sz="3200" b="1" kern="1200" dirty="0" smtClean="0">
              <a:solidFill>
                <a:schemeClr val="tx1"/>
              </a:solidFill>
              <a:latin typeface="Arial" charset="0"/>
              <a:ea typeface="Arial" charset="0"/>
              <a:cs typeface="Arial" charset="0"/>
            </a:rPr>
            <a:t> MOSAIC</a:t>
          </a:r>
          <a:endParaRPr lang="en-US" sz="3200" b="1" kern="1200" dirty="0">
            <a:solidFill>
              <a:schemeClr val="tx1"/>
            </a:solidFill>
            <a:latin typeface="Arial" charset="0"/>
            <a:ea typeface="Arial" charset="0"/>
            <a:cs typeface="Arial" charset="0"/>
          </a:endParaRPr>
        </a:p>
      </dsp:txBody>
      <dsp:txXfrm>
        <a:off x="24940" y="315113"/>
        <a:ext cx="9531277" cy="746519"/>
      </dsp:txXfrm>
    </dsp:sp>
    <dsp:sp modelId="{38505F6F-681D-9545-A345-32BCB6B0B41D}">
      <dsp:nvSpPr>
        <dsp:cNvPr id="0" name=""/>
        <dsp:cNvSpPr/>
      </dsp:nvSpPr>
      <dsp:spPr>
        <a:xfrm>
          <a:off x="959488" y="1084858"/>
          <a:ext cx="957772" cy="1136718"/>
        </a:xfrm>
        <a:custGeom>
          <a:avLst/>
          <a:gdLst/>
          <a:ahLst/>
          <a:cxnLst/>
          <a:rect l="0" t="0" r="0" b="0"/>
          <a:pathLst>
            <a:path>
              <a:moveTo>
                <a:pt x="0" y="0"/>
              </a:moveTo>
              <a:lnTo>
                <a:pt x="0" y="1136718"/>
              </a:lnTo>
              <a:lnTo>
                <a:pt x="957772" y="1136718"/>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260" y="1562459"/>
          <a:ext cx="7626785"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CAMChem</a:t>
          </a:r>
          <a:r>
            <a:rPr lang="en-US" sz="2500" kern="1200" dirty="0" smtClean="0"/>
            <a:t> uses </a:t>
          </a:r>
          <a:r>
            <a:rPr lang="en-US" sz="2500" b="1" kern="1200" dirty="0" smtClean="0">
              <a:solidFill>
                <a:schemeClr val="tx1"/>
              </a:solidFill>
            </a:rPr>
            <a:t>mechanistic</a:t>
          </a:r>
          <a:r>
            <a:rPr lang="en-US" sz="2500" kern="1200" dirty="0" smtClean="0"/>
            <a:t> aging rates,</a:t>
          </a:r>
          <a:r>
            <a:rPr lang="en-US" sz="2500" kern="1200" baseline="0" dirty="0" smtClean="0"/>
            <a:t> </a:t>
          </a:r>
          <a:r>
            <a:rPr lang="en-US" sz="2500" kern="1200" dirty="0" smtClean="0"/>
            <a:t>very </a:t>
          </a:r>
          <a:r>
            <a:rPr lang="en-US" sz="2500" b="1" kern="1200" dirty="0" smtClean="0"/>
            <a:t>sensitive</a:t>
          </a:r>
          <a:r>
            <a:rPr lang="en-US" sz="2500" kern="1200" dirty="0" smtClean="0"/>
            <a:t> to the choices of assumed parameters. [3]</a:t>
          </a:r>
          <a:endParaRPr lang="en-US" sz="2500" kern="1200" dirty="0"/>
        </a:p>
      </dsp:txBody>
      <dsp:txXfrm>
        <a:off x="1955870" y="1601069"/>
        <a:ext cx="7549565" cy="1241015"/>
      </dsp:txXfrm>
    </dsp:sp>
    <dsp:sp modelId="{6659A6AF-33D7-5948-AEB5-9C928231F03B}">
      <dsp:nvSpPr>
        <dsp:cNvPr id="0" name=""/>
        <dsp:cNvSpPr/>
      </dsp:nvSpPr>
      <dsp:spPr>
        <a:xfrm>
          <a:off x="959488" y="1084858"/>
          <a:ext cx="957772" cy="2934177"/>
        </a:xfrm>
        <a:custGeom>
          <a:avLst/>
          <a:gdLst/>
          <a:ahLst/>
          <a:cxnLst/>
          <a:rect l="0" t="0" r="0" b="0"/>
          <a:pathLst>
            <a:path>
              <a:moveTo>
                <a:pt x="0" y="0"/>
              </a:moveTo>
              <a:lnTo>
                <a:pt x="0" y="2934177"/>
              </a:lnTo>
              <a:lnTo>
                <a:pt x="957772" y="293417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260" y="3358294"/>
          <a:ext cx="7670495" cy="132148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Particle resolved model (</a:t>
          </a:r>
          <a:r>
            <a:rPr lang="en-US" sz="2500" kern="1200" dirty="0" err="1" smtClean="0"/>
            <a:t>PartMC</a:t>
          </a:r>
          <a:r>
            <a:rPr lang="en-US" sz="2500" kern="1200" dirty="0" smtClean="0"/>
            <a:t>-MOSAIC)</a:t>
          </a:r>
          <a:r>
            <a:rPr lang="en-US" sz="2500" kern="1200" baseline="0" dirty="0" smtClean="0"/>
            <a:t> </a:t>
          </a:r>
          <a:r>
            <a:rPr lang="en-US" sz="2500" kern="1200" dirty="0" smtClean="0"/>
            <a:t>estimates BC aging timescales </a:t>
          </a:r>
          <a:r>
            <a:rPr lang="en-US" sz="2500" b="1" kern="1200" dirty="0" smtClean="0"/>
            <a:t>more precisely</a:t>
          </a:r>
          <a:r>
            <a:rPr lang="en-US" sz="2500" b="1" kern="1200" baseline="0" dirty="0" smtClean="0"/>
            <a:t> </a:t>
          </a:r>
          <a:r>
            <a:rPr lang="en-US" sz="2500" kern="1200" dirty="0" smtClean="0"/>
            <a:t>by tracing the mass and</a:t>
          </a:r>
          <a:r>
            <a:rPr lang="en-US" sz="2500" kern="1200" baseline="0" dirty="0" smtClean="0"/>
            <a:t> composition of </a:t>
          </a:r>
          <a:r>
            <a:rPr lang="en-US" sz="2500" kern="1200" dirty="0" smtClean="0"/>
            <a:t>individual particles. [4]</a:t>
          </a:r>
          <a:endParaRPr lang="en-US" sz="2500" kern="1200" dirty="0"/>
        </a:p>
      </dsp:txBody>
      <dsp:txXfrm>
        <a:off x="1955965" y="3396999"/>
        <a:ext cx="7593085" cy="1244072"/>
      </dsp:txXfrm>
    </dsp:sp>
    <dsp:sp modelId="{DB67A272-6A66-5244-95DC-713F7333D3D8}">
      <dsp:nvSpPr>
        <dsp:cNvPr id="0" name=""/>
        <dsp:cNvSpPr/>
      </dsp:nvSpPr>
      <dsp:spPr>
        <a:xfrm>
          <a:off x="959488" y="1084858"/>
          <a:ext cx="957772" cy="4731637"/>
        </a:xfrm>
        <a:custGeom>
          <a:avLst/>
          <a:gdLst/>
          <a:ahLst/>
          <a:cxnLst/>
          <a:rect l="0" t="0" r="0" b="0"/>
          <a:pathLst>
            <a:path>
              <a:moveTo>
                <a:pt x="0" y="0"/>
              </a:moveTo>
              <a:lnTo>
                <a:pt x="0" y="4731637"/>
              </a:lnTo>
              <a:lnTo>
                <a:pt x="957772" y="473163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260" y="5157378"/>
          <a:ext cx="7635069"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PartMC</a:t>
          </a:r>
          <a:r>
            <a:rPr lang="en-US" sz="2500" kern="1200" dirty="0" smtClean="0"/>
            <a:t>-MOSIAC </a:t>
          </a:r>
          <a:r>
            <a:rPr lang="en-US" sz="2500" b="1" kern="1200" dirty="0" smtClean="0"/>
            <a:t>parameterization of BC’s aging </a:t>
          </a:r>
          <a:r>
            <a:rPr lang="en-US" sz="2500" kern="1200" dirty="0" smtClean="0"/>
            <a:t>can be applied to the </a:t>
          </a:r>
          <a:r>
            <a:rPr lang="en-US" sz="2500" b="1" kern="1200" dirty="0" smtClean="0"/>
            <a:t>output of </a:t>
          </a:r>
          <a:r>
            <a:rPr lang="en-US" sz="2500" b="1" kern="1200" dirty="0" err="1" smtClean="0"/>
            <a:t>CAMChem</a:t>
          </a:r>
          <a:r>
            <a:rPr lang="en-US" sz="2500" b="1" kern="1200" baseline="0" dirty="0" smtClean="0"/>
            <a:t> model </a:t>
          </a:r>
          <a:r>
            <a:rPr lang="en-US" sz="2500" kern="1200" dirty="0" smtClean="0"/>
            <a:t>to assess the accuracy of</a:t>
          </a:r>
          <a:r>
            <a:rPr lang="en-US" sz="2500" kern="1200" baseline="0" dirty="0" smtClean="0"/>
            <a:t> its </a:t>
          </a:r>
          <a:r>
            <a:rPr lang="en-US" sz="2500" kern="1200" dirty="0" smtClean="0"/>
            <a:t>aging criterion. [2]</a:t>
          </a:r>
          <a:endParaRPr lang="en-US" sz="2500" kern="1200" dirty="0"/>
        </a:p>
      </dsp:txBody>
      <dsp:txXfrm>
        <a:off x="1955870" y="5195988"/>
        <a:ext cx="7557849" cy="124101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tiff>
</file>

<file path=ppt/media/image4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1/20/17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1/20/17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1/20/17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1/20/17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1/20/17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1/20/17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1/20/17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1/20/17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1/20/17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1/20/17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50" Type="http://schemas.openxmlformats.org/officeDocument/2006/relationships/image" Target="../media/image28.png"/><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20.png"/><Relationship Id="rId28" Type="http://schemas.openxmlformats.org/officeDocument/2006/relationships/image" Target="../media/image29.png"/><Relationship Id="rId29" Type="http://schemas.openxmlformats.org/officeDocument/2006/relationships/image" Target="../media/image4.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5.emf"/><Relationship Id="rId31" Type="http://schemas.openxmlformats.org/officeDocument/2006/relationships/image" Target="../media/image6.emf"/><Relationship Id="rId32" Type="http://schemas.openxmlformats.org/officeDocument/2006/relationships/oleObject" Target="../embeddings/oleObject4.bin"/><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1.emf"/><Relationship Id="rId34" Type="http://schemas.openxmlformats.org/officeDocument/2006/relationships/image" Target="../media/image30.png"/><Relationship Id="rId35" Type="http://schemas.openxmlformats.org/officeDocument/2006/relationships/image" Target="../media/image31.png"/><Relationship Id="rId36" Type="http://schemas.openxmlformats.org/officeDocument/2006/relationships/image" Target="../media/image32.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3.png"/><Relationship Id="rId38" Type="http://schemas.openxmlformats.org/officeDocument/2006/relationships/image" Target="../media/image34.png"/><Relationship Id="rId39" Type="http://schemas.openxmlformats.org/officeDocument/2006/relationships/image" Target="../media/image35.png"/><Relationship Id="rId40" Type="http://schemas.openxmlformats.org/officeDocument/2006/relationships/image" Target="../media/image36.png"/><Relationship Id="rId41" Type="http://schemas.openxmlformats.org/officeDocument/2006/relationships/image" Target="../media/image37.png"/><Relationship Id="rId42" Type="http://schemas.openxmlformats.org/officeDocument/2006/relationships/image" Target="../media/image38.png"/><Relationship Id="rId43" Type="http://schemas.openxmlformats.org/officeDocument/2006/relationships/image" Target="../media/image39.png"/><Relationship Id="rId44" Type="http://schemas.openxmlformats.org/officeDocument/2006/relationships/image" Target="../media/image40.tiff"/><Relationship Id="rId45"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093"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122"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36"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pic>
        <p:nvPicPr>
          <p:cNvPr id="163" name="Picture 162"/>
          <p:cNvPicPr>
            <a:picLocks noChangeAspect="1"/>
          </p:cNvPicPr>
          <p:nvPr/>
        </p:nvPicPr>
        <p:blipFill>
          <a:blip r:embed="rId50">
            <a:extLst>
              <a:ext uri="{28A0092B-C50C-407E-A947-70E740481C1C}">
                <a14:useLocalDpi xmlns:a14="http://schemas.microsoft.com/office/drawing/2010/main" val="0"/>
              </a:ext>
            </a:extLst>
          </a:blip>
          <a:stretch>
            <a:fillRect/>
          </a:stretch>
        </p:blipFill>
        <p:spPr>
          <a:xfrm>
            <a:off x="15365190" y="10280591"/>
            <a:ext cx="7300200" cy="3470954"/>
          </a:xfrm>
          <a:prstGeom prst="rect">
            <a:avLst/>
          </a:prstGeom>
        </p:spPr>
      </p:pic>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10058863"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a:t>
            </a:r>
            <a:r>
              <a:rPr lang="en-US" sz="2800" dirty="0" smtClean="0"/>
              <a:t>burden is very sensitive </a:t>
            </a:r>
            <a:r>
              <a:rPr lang="en-US" sz="2800" dirty="0"/>
              <a:t>to </a:t>
            </a:r>
            <a:r>
              <a:rPr lang="en-US" sz="2800" dirty="0" smtClean="0"/>
              <a:t>the choices </a:t>
            </a:r>
            <a:r>
              <a:rPr lang="en-US" sz="2800" dirty="0"/>
              <a:t>of </a:t>
            </a:r>
            <a:r>
              <a:rPr lang="en-US" sz="2800" dirty="0" smtClean="0"/>
              <a:t>aging </a:t>
            </a:r>
            <a:r>
              <a:rPr lang="en-US" sz="2800" dirty="0"/>
              <a:t>criterion in the high-latitude </a:t>
            </a:r>
            <a:r>
              <a:rPr lang="en-US" sz="2800" dirty="0" smtClean="0"/>
              <a:t>regions, </a:t>
            </a:r>
            <a:r>
              <a:rPr lang="en-US" sz="2800" dirty="0"/>
              <a:t>with maximum differences in </a:t>
            </a:r>
            <a:r>
              <a:rPr lang="en-US" sz="2800" dirty="0" smtClean="0"/>
              <a:t>the annual </a:t>
            </a:r>
            <a:r>
              <a:rPr lang="en-US" sz="2800" dirty="0"/>
              <a:t>BC mixing ratio of 16% near the surface. </a:t>
            </a:r>
            <a:endParaRPr lang="en-US"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a:t>
            </a:r>
            <a:r>
              <a:rPr lang="en-US" altLang="zh-CN" sz="2800" dirty="0" smtClean="0"/>
              <a:t>to coagulation</a:t>
            </a:r>
            <a:r>
              <a:rPr lang="en-US" altLang="zh-CN" sz="2800" dirty="0" smtClean="0"/>
              <a:t>.</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a:t>PartMC</a:t>
            </a:r>
            <a:r>
              <a:rPr lang="en-US" altLang="zh-CN" sz="2800" dirty="0"/>
              <a:t> MOSAIC 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700" b="1" dirty="0" smtClean="0">
                <a:latin typeface="Georgia" charset="0"/>
                <a:ea typeface="Georgia" charset="0"/>
                <a:cs typeface="Georgia" charset="0"/>
              </a:rPr>
              <a:t>1. BC Burden Sensitivity to Monolayer Criterion</a:t>
            </a:r>
            <a:endParaRPr lang="en-GB" altLang="en-US" sz="2700" b="1" dirty="0">
              <a:latin typeface="Georgia" charset="0"/>
              <a:ea typeface="Georgia" charset="0"/>
              <a:cs typeface="Georgia" charset="0"/>
            </a:endParaRP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700" b="1" dirty="0" smtClean="0">
                <a:latin typeface="Georgia" charset="0"/>
                <a:ea typeface="Georgia" charset="0"/>
                <a:cs typeface="Georgia" charset="0"/>
              </a:rPr>
              <a:t>2. BC Mixing State Sensitivity to Monolayer Criterion</a:t>
            </a:r>
            <a:endParaRPr lang="en-US" sz="27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BC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a:t>
            </a:r>
            <a:r>
              <a:rPr lang="en-GB" altLang="en-US" sz="2800" b="1" dirty="0" smtClean="0">
                <a:latin typeface="Georgia" charset="0"/>
                <a:ea typeface="Georgia" charset="0"/>
                <a:cs typeface="Georgia" charset="0"/>
              </a:rPr>
              <a:t>Forcing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828800"/>
            <a:ext cx="41605200" cy="2133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t>
            </a:r>
            <a:r>
              <a:rPr lang="en-US" sz="4800" b="1" dirty="0" err="1" smtClean="0">
                <a:solidFill>
                  <a:srgbClr val="DE6225"/>
                </a:solidFill>
                <a:latin typeface="Georgia" charset="0"/>
                <a:ea typeface="Georgia" charset="0"/>
                <a:cs typeface="Georgia" charset="0"/>
              </a:rPr>
              <a:t>Manvendra</a:t>
            </a:r>
            <a:r>
              <a:rPr lang="en-US" sz="4800" b="1" dirty="0" smtClean="0">
                <a:solidFill>
                  <a:srgbClr val="DE6225"/>
                </a:solidFill>
                <a:latin typeface="Georgia" charset="0"/>
                <a:ea typeface="Georgia" charset="0"/>
                <a:cs typeface="Georgia" charset="0"/>
              </a:rPr>
              <a:t> </a:t>
            </a:r>
            <a:r>
              <a:rPr lang="en-US" sz="4800" b="1" dirty="0">
                <a:solidFill>
                  <a:srgbClr val="DE6225"/>
                </a:solidFill>
                <a:latin typeface="Georgia" charset="0"/>
                <a:ea typeface="Georgia" charset="0"/>
                <a:cs typeface="Georgia" charset="0"/>
              </a:rPr>
              <a:t>Krishna Dubey</a:t>
            </a:r>
            <a:r>
              <a:rPr lang="en-US" sz="4800" b="1" baseline="30000" dirty="0">
                <a:solidFill>
                  <a:srgbClr val="DE6225"/>
                </a:solidFill>
                <a:latin typeface="Georgia" charset="0"/>
                <a:ea typeface="Georgia" charset="0"/>
                <a:cs typeface="Georgia" charset="0"/>
              </a:rPr>
              <a:t>2 </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3</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2400" b="1" dirty="0" smtClean="0">
                <a:solidFill>
                  <a:srgbClr val="DE6225"/>
                </a:solidFill>
                <a:latin typeface="Georgia" charset="0"/>
              </a:rPr>
              <a:t>1. Department </a:t>
            </a:r>
            <a:r>
              <a:rPr lang="en-US" altLang="en-US" sz="2400" b="1"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2400" b="1" dirty="0" smtClean="0">
                <a:solidFill>
                  <a:srgbClr val="DE6225"/>
                </a:solidFill>
                <a:latin typeface="Georgia" charset="0"/>
              </a:rPr>
              <a:t>2. Earth </a:t>
            </a:r>
            <a:r>
              <a:rPr lang="en-US" altLang="en-US" sz="2400" b="1" dirty="0">
                <a:solidFill>
                  <a:srgbClr val="DE6225"/>
                </a:solidFill>
                <a:latin typeface="Georgia" charset="0"/>
              </a:rPr>
              <a:t>and Environmental Sciences Division, Los Alamos National </a:t>
            </a:r>
            <a:r>
              <a:rPr lang="en-US" altLang="en-US" sz="2400" b="1" dirty="0" smtClean="0">
                <a:solidFill>
                  <a:srgbClr val="DE6225"/>
                </a:solidFill>
                <a:latin typeface="Georgia" charset="0"/>
              </a:rPr>
              <a:t>Laboratory</a:t>
            </a:r>
            <a:r>
              <a:rPr lang="zh-CN" altLang="en-US" sz="2400" b="1" dirty="0" smtClean="0">
                <a:solidFill>
                  <a:srgbClr val="DE6225"/>
                </a:solidFill>
                <a:latin typeface="Georgia" charset="0"/>
                <a:ea typeface="Georgia" charset="0"/>
                <a:cs typeface="Georgia" charset="0"/>
              </a:rPr>
              <a:t>， </a:t>
            </a:r>
            <a:r>
              <a:rPr lang="en-US" altLang="zh-CN" sz="2400" b="1" dirty="0" smtClean="0">
                <a:solidFill>
                  <a:srgbClr val="DE6225"/>
                </a:solidFill>
                <a:latin typeface="Georgia" charset="0"/>
                <a:ea typeface="Georgia" charset="0"/>
                <a:cs typeface="Georgia" charset="0"/>
              </a:rPr>
              <a:t>3.</a:t>
            </a:r>
            <a:r>
              <a:rPr lang="en-US" altLang="en-US" sz="2400" b="1" dirty="0" smtClean="0">
                <a:solidFill>
                  <a:srgbClr val="DE6225"/>
                </a:solidFill>
                <a:latin typeface="Georgia" charset="0"/>
                <a:ea typeface="Georgia" charset="0"/>
                <a:cs typeface="Georgia" charset="0"/>
              </a:rPr>
              <a:t>Environmental </a:t>
            </a:r>
            <a:r>
              <a:rPr lang="en-US" altLang="en-US" sz="2400" b="1" dirty="0">
                <a:solidFill>
                  <a:srgbClr val="DE6225"/>
                </a:solidFill>
                <a:latin typeface="Georgia" charset="0"/>
                <a:ea typeface="Georgia" charset="0"/>
                <a:cs typeface="Georgia" charset="0"/>
              </a:rPr>
              <a:t>and Climate Sciences Department, Brookhaven National </a:t>
            </a:r>
            <a:r>
              <a:rPr lang="en-US" altLang="en-US" sz="2400" b="1" dirty="0" smtClean="0">
                <a:solidFill>
                  <a:srgbClr val="DE6225"/>
                </a:solidFill>
                <a:latin typeface="Georgia" charset="0"/>
                <a:ea typeface="Georgia" charset="0"/>
                <a:cs typeface="Georgia" charset="0"/>
              </a:rPr>
              <a:t>Laboratory</a:t>
            </a:r>
            <a:endParaRPr lang="en-US" altLang="en-US" sz="2400" b="1" baseline="30000" dirty="0" smtClean="0">
              <a:solidFill>
                <a:srgbClr val="DE6225"/>
              </a:solidFill>
              <a:latin typeface="Georgia" charset="0"/>
              <a:ea typeface="Georgia" charset="0"/>
              <a:cs typeface="Georgia" charset="0"/>
            </a:endParaRPr>
          </a:p>
        </p:txBody>
      </p:sp>
      <p:sp>
        <p:nvSpPr>
          <p:cNvPr id="31" name="TextBox 91"/>
          <p:cNvSpPr txBox="1">
            <a:spLocks noChangeArrowheads="1"/>
          </p:cNvSpPr>
          <p:nvPr/>
        </p:nvSpPr>
        <p:spPr bwMode="auto">
          <a:xfrm>
            <a:off x="1164119" y="762000"/>
            <a:ext cx="4149359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345400"/>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697200" y="17145000"/>
            <a:ext cx="5235351" cy="3178552"/>
            <a:chOff x="15697200" y="19301176"/>
            <a:chExt cx="5235351" cy="317855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697200" y="2158717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422209" y="20719380"/>
              <a:ext cx="1043369" cy="86779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220952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algn="ctr" eaLnBrk="1" hangingPunct="1">
              <a:spcBef>
                <a:spcPct val="50000"/>
              </a:spcBef>
            </a:pPr>
            <a:endParaRPr lang="en-GB" altLang="en-US" sz="800" b="1" dirty="0" smtClean="0">
              <a:ea typeface="Arial" charset="0"/>
              <a:cs typeface="Arial" charset="0"/>
            </a:endParaRPr>
          </a:p>
          <a:p>
            <a:pPr algn="ctr" eaLnBrk="1" hangingPunct="1">
              <a:spcBef>
                <a:spcPct val="50000"/>
              </a:spcBef>
            </a:pPr>
            <a:r>
              <a:rPr lang="en-GB" altLang="en-US" sz="2300" b="1" dirty="0" smtClean="0">
                <a:ea typeface="Arial" charset="0"/>
                <a:cs typeface="Arial" charset="0"/>
              </a:rPr>
              <a:t>Scatter Plot of </a:t>
            </a:r>
            <a:r>
              <a:rPr lang="en-GB" altLang="en-US" sz="2300" b="1" dirty="0" err="1" smtClean="0">
                <a:ea typeface="Arial" charset="0"/>
                <a:cs typeface="Arial" charset="0"/>
              </a:rPr>
              <a:t>CAMChem</a:t>
            </a:r>
            <a:r>
              <a:rPr lang="en-GB" altLang="en-US" sz="2300" b="1" dirty="0" smtClean="0">
                <a:ea typeface="Arial" charset="0"/>
                <a:cs typeface="Arial" charset="0"/>
              </a:rPr>
              <a:t> and </a:t>
            </a:r>
            <a:r>
              <a:rPr lang="en-GB" altLang="en-US" sz="2300" b="1" dirty="0" err="1" smtClean="0">
                <a:ea typeface="Arial" charset="0"/>
                <a:cs typeface="Arial" charset="0"/>
              </a:rPr>
              <a:t>PartMC</a:t>
            </a:r>
            <a:r>
              <a:rPr lang="en-GB" altLang="en-US" sz="2300" b="1" dirty="0" smtClean="0">
                <a:ea typeface="Arial" charset="0"/>
                <a:cs typeface="Arial" charset="0"/>
              </a:rPr>
              <a:t> Aging Timescales</a:t>
            </a:r>
            <a:endParaRPr lang="en-GB" altLang="en-US" sz="2300" b="1" dirty="0">
              <a:ea typeface="Arial" charset="0"/>
              <a:cs typeface="Arial"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210359231"/>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158136104"/>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4536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2326599" y="25614639"/>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9450827" y="12774573"/>
              <a:ext cx="3619973" cy="1569660"/>
            </a:xfrm>
            <a:prstGeom prst="rect">
              <a:avLst/>
            </a:prstGeom>
            <a:noFill/>
          </p:spPr>
          <p:txBody>
            <a:bodyPr wrap="square" rtlCol="0">
              <a:spAutoFit/>
            </a:bodyPr>
            <a:lstStyle/>
            <a:p>
              <a:r>
                <a:rPr lang="en-US" sz="2400" dirty="0" smtClean="0"/>
                <a:t>1 monolayer </a:t>
              </a:r>
            </a:p>
            <a:p>
              <a:r>
                <a:rPr lang="en-US" sz="2400" dirty="0" smtClean="0"/>
                <a:t>2 monolayers </a:t>
              </a:r>
            </a:p>
            <a:p>
              <a:r>
                <a:rPr lang="en-US" sz="2400" dirty="0" smtClean="0"/>
                <a:t>4 monolayers </a:t>
              </a:r>
              <a:endParaRPr lang="en-US" sz="2400" dirty="0"/>
            </a:p>
            <a:p>
              <a:r>
                <a:rPr lang="en-US" sz="2400" dirty="0" smtClean="0"/>
                <a:t>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401800"/>
            <a:ext cx="3137287" cy="2491737"/>
            <a:chOff x="5842896" y="1630112"/>
            <a:chExt cx="2351079" cy="1994177"/>
          </a:xfrm>
        </p:grpSpPr>
        <p:pic>
          <p:nvPicPr>
            <p:cNvPr id="214" name="Picture 213"/>
            <p:cNvPicPr>
              <a:picLocks noChangeAspect="1"/>
            </p:cNvPicPr>
            <p:nvPr/>
          </p:nvPicPr>
          <p:blipFill>
            <a:blip r:embed="rId29"/>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0"/>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1"/>
            <a:stretch>
              <a:fillRect/>
            </a:stretch>
          </p:blipFill>
          <p:spPr>
            <a:xfrm>
              <a:off x="7606142" y="2979093"/>
              <a:ext cx="432298" cy="631819"/>
            </a:xfrm>
            <a:prstGeom prst="rect">
              <a:avLst/>
            </a:prstGeom>
          </p:spPr>
        </p:pic>
      </p:grpSp>
      <p:sp>
        <p:nvSpPr>
          <p:cNvPr id="227" name="TextBox 226"/>
          <p:cNvSpPr txBox="1"/>
          <p:nvPr/>
        </p:nvSpPr>
        <p:spPr>
          <a:xfrm>
            <a:off x="38809890" y="16272808"/>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706600"/>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214" name="Equation" r:id="rId32" imgW="1625600" imgH="254000" progId="Equation.DSMT4">
                    <p:embed/>
                  </p:oleObj>
                </mc:Choice>
                <mc:Fallback>
                  <p:oleObj name="Equation" r:id="rId32" imgW="1625600" imgH="254000" progId="Equation.DSMT4">
                    <p:embed/>
                    <p:pic>
                      <p:nvPicPr>
                        <p:cNvPr id="0" name=""/>
                        <p:cNvPicPr/>
                        <p:nvPr/>
                      </p:nvPicPr>
                      <p:blipFill>
                        <a:blip r:embed="rId33"/>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980370"/>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7983838"/>
            <a:ext cx="10044349" cy="411699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Acknowledgements</a:t>
            </a:r>
            <a:endParaRPr lang="en-GB" altLang="en-US" sz="4000" b="1" dirty="0">
              <a:solidFill>
                <a:srgbClr val="131F33"/>
              </a:solidFill>
            </a:endParaRPr>
          </a:p>
          <a:p>
            <a:pPr eaLnBrk="1" hangingPunct="1"/>
            <a:endParaRPr lang="en-US" altLang="en-US" sz="2400" dirty="0" smtClean="0"/>
          </a:p>
          <a:p>
            <a:r>
              <a:rPr lang="en-US" sz="2400" dirty="0" smtClean="0"/>
              <a:t>This Work is funded by the Department of Energy, Los Alamos National Lab.</a:t>
            </a:r>
          </a:p>
          <a:p>
            <a:pPr marL="514350" indent="-514350">
              <a:buFont typeface="+mj-lt"/>
              <a:buAutoNum type="arabicPeriod"/>
            </a:pPr>
            <a:r>
              <a:rPr lang="en-US" sz="2400" dirty="0" smtClean="0"/>
              <a:t>Bond </a:t>
            </a:r>
            <a:r>
              <a:rPr lang="en-US" sz="2400" dirty="0"/>
              <a:t>T., et </a:t>
            </a:r>
            <a:r>
              <a:rPr lang="en-US" sz="2400" dirty="0" smtClean="0"/>
              <a:t>al. </a:t>
            </a:r>
            <a:r>
              <a:rPr lang="en-US" sz="2400" i="1" dirty="0" smtClean="0"/>
              <a:t>J</a:t>
            </a:r>
            <a:r>
              <a:rPr lang="en-US" sz="2400" i="1" dirty="0"/>
              <a:t>. </a:t>
            </a:r>
            <a:r>
              <a:rPr lang="en-US" sz="2400" i="1" dirty="0" err="1"/>
              <a:t>Geophys</a:t>
            </a:r>
            <a:r>
              <a:rPr lang="en-US" sz="2400" i="1" dirty="0"/>
              <a:t>. Res. Atmos</a:t>
            </a:r>
            <a:r>
              <a:rPr lang="en-US" sz="2400" dirty="0"/>
              <a:t>.,  118, 5380–5552, 2013</a:t>
            </a:r>
            <a:r>
              <a:rPr lang="en-US" sz="2400" dirty="0" smtClean="0"/>
              <a:t>.</a:t>
            </a:r>
          </a:p>
          <a:p>
            <a:pPr marL="514350" indent="-514350">
              <a:buFont typeface="+mj-lt"/>
              <a:buAutoNum type="arabicPeriod"/>
            </a:pPr>
            <a:r>
              <a:rPr lang="en-US" sz="2400" dirty="0"/>
              <a:t>Fierce, L, et al</a:t>
            </a:r>
            <a:r>
              <a:rPr lang="en-US" sz="2400" dirty="0" smtClean="0"/>
              <a:t>. Bull</a:t>
            </a:r>
            <a:r>
              <a:rPr lang="en-US" sz="2400" dirty="0"/>
              <a:t>. Amer. Meteor. Soc. doi:10.1175/BAMS-D-16-0028.1, in press</a:t>
            </a:r>
            <a:r>
              <a:rPr lang="en-US" sz="2400" dirty="0" smtClean="0"/>
              <a:t>.</a:t>
            </a:r>
          </a:p>
          <a:p>
            <a:pPr marL="514350" indent="-514350">
              <a:buFont typeface="+mj-lt"/>
              <a:buAutoNum type="arabicPeriod"/>
            </a:pPr>
            <a:r>
              <a:rPr lang="en-US" sz="2400" dirty="0" smtClean="0"/>
              <a:t>Liu</a:t>
            </a:r>
            <a:r>
              <a:rPr lang="en-US" sz="2400" dirty="0"/>
              <a:t>, X., et al. </a:t>
            </a:r>
            <a:r>
              <a:rPr lang="en-US" sz="2400" i="1" dirty="0" err="1" smtClean="0"/>
              <a:t>Geosci</a:t>
            </a:r>
            <a:r>
              <a:rPr lang="en-US" sz="2400" i="1" dirty="0"/>
              <a:t>. Model Dev</a:t>
            </a:r>
            <a:r>
              <a:rPr lang="en-US" sz="2400" dirty="0"/>
              <a:t>., 5, 709–739, 2012</a:t>
            </a:r>
            <a:r>
              <a:rPr lang="en-US" sz="2400" dirty="0" smtClean="0"/>
              <a:t>.</a:t>
            </a:r>
          </a:p>
          <a:p>
            <a:pPr marL="514350" indent="-514350">
              <a:buFont typeface="+mj-lt"/>
              <a:buAutoNum type="arabicPeriod"/>
            </a:pPr>
            <a:r>
              <a:rPr lang="en-US" sz="2400" dirty="0" err="1"/>
              <a:t>Riemer</a:t>
            </a:r>
            <a:r>
              <a:rPr lang="en-US" sz="2400" dirty="0"/>
              <a:t>, </a:t>
            </a:r>
            <a:r>
              <a:rPr lang="en-US" sz="2400" dirty="0" smtClean="0"/>
              <a:t>N et al. </a:t>
            </a:r>
            <a:r>
              <a:rPr lang="en-US" sz="2400" i="1" dirty="0"/>
              <a:t>J. Aerosol Sci</a:t>
            </a:r>
            <a:r>
              <a:rPr lang="en-US" sz="2400" dirty="0"/>
              <a:t>., 41(1):143–158, 2010. </a:t>
            </a:r>
            <a:endParaRPr lang="en-US" sz="24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3912892" y="23241001"/>
            <a:ext cx="7142171" cy="3327854"/>
          </a:xfrm>
          <a:prstGeom prst="rect">
            <a:avLst/>
          </a:prstGeom>
        </p:spPr>
      </p:pic>
      <p:grpSp>
        <p:nvGrpSpPr>
          <p:cNvPr id="128" name="Group 127"/>
          <p:cNvGrpSpPr/>
          <p:nvPr/>
        </p:nvGrpSpPr>
        <p:grpSpPr>
          <a:xfrm>
            <a:off x="14558226" y="22860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669000"/>
            <a:ext cx="7251700" cy="6883921"/>
            <a:chOff x="34353500" y="18096979"/>
            <a:chExt cx="7251700" cy="6883921"/>
          </a:xfrm>
        </p:grpSpPr>
        <p:pic>
          <p:nvPicPr>
            <p:cNvPr id="224" name="Picture 22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18" y="18096979"/>
              <a:ext cx="5439282" cy="3688545"/>
              <a:chOff x="32853694" y="21573659"/>
              <a:chExt cx="4703649"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6069047"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
        <p:nvSpPr>
          <p:cNvPr id="36" name="TextBox 35"/>
          <p:cNvSpPr txBox="1"/>
          <p:nvPr/>
        </p:nvSpPr>
        <p:spPr>
          <a:xfrm>
            <a:off x="13017481" y="31176062"/>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887200" y="28193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
        <p:nvSpPr>
          <p:cNvPr id="20" name="TextBox 19"/>
          <p:cNvSpPr txBox="1"/>
          <p:nvPr/>
        </p:nvSpPr>
        <p:spPr>
          <a:xfrm>
            <a:off x="25069800" y="7052846"/>
            <a:ext cx="301637" cy="400110"/>
          </a:xfrm>
          <a:prstGeom prst="rect">
            <a:avLst/>
          </a:prstGeom>
          <a:noFill/>
        </p:spPr>
        <p:txBody>
          <a:bodyPr wrap="square" rtlCol="0">
            <a:spAutoFit/>
          </a:bodyPr>
          <a:lstStyle/>
          <a:p>
            <a:r>
              <a:rPr lang="en-US" sz="2000" b="1" dirty="0">
                <a:solidFill>
                  <a:srgbClr val="0070C0"/>
                </a:solidFill>
              </a:rPr>
              <a:t>1</a:t>
            </a:r>
          </a:p>
        </p:txBody>
      </p:sp>
      <p:sp>
        <p:nvSpPr>
          <p:cNvPr id="135" name="TextBox 134"/>
          <p:cNvSpPr txBox="1"/>
          <p:nvPr/>
        </p:nvSpPr>
        <p:spPr>
          <a:xfrm>
            <a:off x="25301563" y="7052846"/>
            <a:ext cx="301637" cy="400110"/>
          </a:xfrm>
          <a:prstGeom prst="rect">
            <a:avLst/>
          </a:prstGeom>
          <a:noFill/>
        </p:spPr>
        <p:txBody>
          <a:bodyPr wrap="square" rtlCol="0">
            <a:spAutoFit/>
          </a:bodyPr>
          <a:lstStyle/>
          <a:p>
            <a:r>
              <a:rPr lang="en-US" sz="2000" b="1" dirty="0" smtClean="0">
                <a:solidFill>
                  <a:srgbClr val="FF0000"/>
                </a:solidFill>
              </a:rPr>
              <a:t>2</a:t>
            </a:r>
            <a:endParaRPr lang="en-US" sz="2000" b="1" dirty="0">
              <a:solidFill>
                <a:srgbClr val="FF0000"/>
              </a:solidFill>
            </a:endParaRPr>
          </a:p>
        </p:txBody>
      </p:sp>
      <p:sp>
        <p:nvSpPr>
          <p:cNvPr id="138" name="TextBox 137"/>
          <p:cNvSpPr txBox="1"/>
          <p:nvPr/>
        </p:nvSpPr>
        <p:spPr>
          <a:xfrm>
            <a:off x="25679400" y="7053202"/>
            <a:ext cx="301637" cy="400110"/>
          </a:xfrm>
          <a:prstGeom prst="rect">
            <a:avLst/>
          </a:prstGeom>
          <a:noFill/>
        </p:spPr>
        <p:txBody>
          <a:bodyPr wrap="square" rtlCol="0">
            <a:spAutoFit/>
          </a:bodyPr>
          <a:lstStyle/>
          <a:p>
            <a:r>
              <a:rPr lang="en-US" sz="2000" b="1" dirty="0" smtClean="0">
                <a:solidFill>
                  <a:schemeClr val="accent2">
                    <a:lumMod val="60000"/>
                    <a:lumOff val="40000"/>
                  </a:schemeClr>
                </a:solidFill>
              </a:rPr>
              <a:t>4</a:t>
            </a:r>
            <a:endParaRPr lang="en-US" sz="2000" b="1" dirty="0">
              <a:solidFill>
                <a:schemeClr val="accent2">
                  <a:lumMod val="60000"/>
                  <a:lumOff val="40000"/>
                </a:schemeClr>
              </a:solidFill>
            </a:endParaRPr>
          </a:p>
        </p:txBody>
      </p:sp>
      <p:sp>
        <p:nvSpPr>
          <p:cNvPr id="140" name="TextBox 139"/>
          <p:cNvSpPr txBox="1"/>
          <p:nvPr/>
        </p:nvSpPr>
        <p:spPr>
          <a:xfrm>
            <a:off x="26401408" y="7053264"/>
            <a:ext cx="301637" cy="400110"/>
          </a:xfrm>
          <a:prstGeom prst="rect">
            <a:avLst/>
          </a:prstGeom>
          <a:noFill/>
        </p:spPr>
        <p:txBody>
          <a:bodyPr wrap="square" rtlCol="0">
            <a:spAutoFit/>
          </a:bodyPr>
          <a:lstStyle/>
          <a:p>
            <a:r>
              <a:rPr lang="en-US" sz="2000" b="1" dirty="0" smtClean="0"/>
              <a:t>8</a:t>
            </a:r>
            <a:endParaRPr lang="en-US" sz="2000" b="1" dirty="0"/>
          </a:p>
        </p:txBody>
      </p:sp>
      <p:cxnSp>
        <p:nvCxnSpPr>
          <p:cNvPr id="141" name="Straight Arrow Connector 140"/>
          <p:cNvCxnSpPr>
            <a:endCxn id="144" idx="0"/>
          </p:cNvCxnSpPr>
          <p:nvPr/>
        </p:nvCxnSpPr>
        <p:spPr>
          <a:xfrm flipH="1">
            <a:off x="38196584" y="24288929"/>
            <a:ext cx="1687556" cy="131427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33775830" y="25603200"/>
            <a:ext cx="8841507" cy="1200329"/>
          </a:xfrm>
          <a:prstGeom prst="rect">
            <a:avLst/>
          </a:prstGeom>
          <a:noFill/>
          <a:ln>
            <a:solidFill>
              <a:srgbClr val="0070C0"/>
            </a:solidFill>
          </a:ln>
        </p:spPr>
        <p:txBody>
          <a:bodyPr wrap="square" rtlCol="0">
            <a:spAutoFit/>
          </a:bodyPr>
          <a:lstStyle/>
          <a:p>
            <a:r>
              <a:rPr lang="en-US" sz="2400" b="1" dirty="0"/>
              <a:t>W</a:t>
            </a:r>
            <a:r>
              <a:rPr lang="en-US" sz="2400" b="1" dirty="0" smtClean="0"/>
              <a:t>hen using an 8-monolayer sulfate criterion, the aging timescales have the closest linear-regression slope to 1</a:t>
            </a:r>
            <a:r>
              <a:rPr lang="en-US" sz="2400" b="1" dirty="0"/>
              <a:t> </a:t>
            </a:r>
            <a:r>
              <a:rPr lang="en-US" sz="2400" b="1" dirty="0" smtClean="0"/>
              <a:t>and the highest R</a:t>
            </a:r>
            <a:r>
              <a:rPr lang="en-US" sz="2400" b="1" baseline="30000" dirty="0" smtClean="0"/>
              <a:t>2</a:t>
            </a:r>
            <a:r>
              <a:rPr lang="en-US" sz="2400" b="1" dirty="0" smtClean="0"/>
              <a:t> value among </a:t>
            </a:r>
            <a:r>
              <a:rPr lang="en-US" sz="2400" b="1" smtClean="0"/>
              <a:t>four </a:t>
            </a:r>
            <a:r>
              <a:rPr lang="en-US" sz="2400" b="1" smtClean="0"/>
              <a:t>sensitivity cases. </a:t>
            </a:r>
            <a:endParaRPr lang="en-US" sz="2400" b="1" dirty="0"/>
          </a:p>
        </p:txBody>
      </p:sp>
      <p:cxnSp>
        <p:nvCxnSpPr>
          <p:cNvPr id="243" name="Straight Connector 242"/>
          <p:cNvCxnSpPr/>
          <p:nvPr/>
        </p:nvCxnSpPr>
        <p:spPr>
          <a:xfrm>
            <a:off x="28691880" y="13030200"/>
            <a:ext cx="568920" cy="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28691880" y="13383126"/>
            <a:ext cx="56892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pic>
        <p:nvPicPr>
          <p:cNvPr id="244" name="Picture 243"/>
          <p:cNvPicPr>
            <a:picLocks noChangeAspect="1"/>
          </p:cNvPicPr>
          <p:nvPr/>
        </p:nvPicPr>
        <p:blipFill>
          <a:blip r:embed="rId44"/>
          <a:stretch>
            <a:fillRect/>
          </a:stretch>
        </p:blipFill>
        <p:spPr>
          <a:xfrm>
            <a:off x="40826652" y="452457"/>
            <a:ext cx="2503608" cy="3242645"/>
          </a:xfrm>
          <a:prstGeom prst="rect">
            <a:avLst/>
          </a:prstGeom>
        </p:spPr>
      </p:pic>
      <p:cxnSp>
        <p:nvCxnSpPr>
          <p:cNvPr id="151" name="Straight Connector 150"/>
          <p:cNvCxnSpPr/>
          <p:nvPr/>
        </p:nvCxnSpPr>
        <p:spPr>
          <a:xfrm>
            <a:off x="28691880" y="13744074"/>
            <a:ext cx="568920" cy="0"/>
          </a:xfrm>
          <a:prstGeom prst="line">
            <a:avLst/>
          </a:prstGeom>
          <a:ln>
            <a:solidFill>
              <a:srgbClr val="DE6225"/>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28691880" y="14125074"/>
            <a:ext cx="56892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48" name="TextBox 247"/>
          <p:cNvSpPr txBox="1"/>
          <p:nvPr/>
        </p:nvSpPr>
        <p:spPr>
          <a:xfrm>
            <a:off x="23836019" y="27937361"/>
            <a:ext cx="8320381" cy="1323439"/>
          </a:xfrm>
          <a:prstGeom prst="rect">
            <a:avLst/>
          </a:prstGeom>
          <a:noFill/>
        </p:spPr>
        <p:txBody>
          <a:bodyPr wrap="square" rtlCol="0">
            <a:spAutoFit/>
          </a:bodyPr>
          <a:lstStyle/>
          <a:p>
            <a:r>
              <a:rPr lang="en-US" sz="4000" dirty="0" smtClean="0">
                <a:solidFill>
                  <a:srgbClr val="C00000"/>
                </a:solidFill>
              </a:rPr>
              <a:t>These two plots still need to be updated (now for March).</a:t>
            </a:r>
            <a:endParaRPr lang="en-US" sz="4000" dirty="0">
              <a:solidFill>
                <a:srgbClr val="C00000"/>
              </a:solidFill>
            </a:endParaRPr>
          </a:p>
        </p:txBody>
      </p:sp>
      <p:sp>
        <p:nvSpPr>
          <p:cNvPr id="5" name="TextBox 4"/>
          <p:cNvSpPr txBox="1"/>
          <p:nvPr/>
        </p:nvSpPr>
        <p:spPr>
          <a:xfrm>
            <a:off x="914400" y="6748046"/>
            <a:ext cx="3179281" cy="338554"/>
          </a:xfrm>
          <a:prstGeom prst="rect">
            <a:avLst/>
          </a:prstGeom>
          <a:noFill/>
        </p:spPr>
        <p:txBody>
          <a:bodyPr wrap="square" rtlCol="0">
            <a:spAutoFit/>
          </a:bodyPr>
          <a:lstStyle/>
          <a:p>
            <a:r>
              <a:rPr lang="en-US" sz="1600" dirty="0" err="1" smtClean="0"/>
              <a:t>Buseck</a:t>
            </a:r>
            <a:r>
              <a:rPr lang="en-US" sz="1600" dirty="0" smtClean="0"/>
              <a:t> and </a:t>
            </a:r>
            <a:r>
              <a:rPr lang="en-US" sz="1600" dirty="0" err="1" smtClean="0"/>
              <a:t>Posfai</a:t>
            </a:r>
            <a:r>
              <a:rPr lang="en-US" sz="1600" dirty="0" smtClean="0"/>
              <a:t>, 1999</a:t>
            </a:r>
            <a:endParaRPr lang="en-US" sz="1600" dirty="0"/>
          </a:p>
        </p:txBody>
      </p:sp>
      <p:pic>
        <p:nvPicPr>
          <p:cNvPr id="12" name="Picture 11"/>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13821122" y="26892801"/>
            <a:ext cx="7286278" cy="3434799"/>
          </a:xfrm>
          <a:prstGeom prst="rect">
            <a:avLst/>
          </a:prstGeom>
        </p:spPr>
      </p:pic>
      <p:sp>
        <p:nvSpPr>
          <p:cNvPr id="136" name="TextBox 135"/>
          <p:cNvSpPr txBox="1"/>
          <p:nvPr/>
        </p:nvSpPr>
        <p:spPr>
          <a:xfrm>
            <a:off x="14478000" y="26517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cxnSp>
        <p:nvCxnSpPr>
          <p:cNvPr id="127" name="Straight Arrow Connector 126"/>
          <p:cNvCxnSpPr>
            <a:endCxn id="132" idx="0"/>
          </p:cNvCxnSpPr>
          <p:nvPr/>
        </p:nvCxnSpPr>
        <p:spPr>
          <a:xfrm flipH="1">
            <a:off x="16395706" y="27276805"/>
            <a:ext cx="189380" cy="2898395"/>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2" name="TextBox 131"/>
          <p:cNvSpPr txBox="1"/>
          <p:nvPr/>
        </p:nvSpPr>
        <p:spPr>
          <a:xfrm>
            <a:off x="12147879" y="30175200"/>
            <a:ext cx="8495653" cy="830997"/>
          </a:xfrm>
          <a:prstGeom prst="rect">
            <a:avLst/>
          </a:prstGeom>
          <a:noFill/>
          <a:ln>
            <a:solidFill>
              <a:srgbClr val="0070C0"/>
            </a:solidFill>
          </a:ln>
        </p:spPr>
        <p:txBody>
          <a:bodyPr wrap="square" rtlCol="0">
            <a:spAutoFit/>
          </a:bodyPr>
          <a:lstStyle/>
          <a:p>
            <a:r>
              <a:rPr lang="en-US" sz="2400" b="1" dirty="0"/>
              <a:t>R</a:t>
            </a:r>
            <a:r>
              <a:rPr lang="en-US" sz="2400" b="1" dirty="0" smtClean="0"/>
              <a:t>elative differences </a:t>
            </a:r>
            <a:r>
              <a:rPr lang="en-US" sz="2400" b="1" dirty="0"/>
              <a:t>are highest </a:t>
            </a:r>
            <a:r>
              <a:rPr lang="en-US" sz="2400" b="1" dirty="0" smtClean="0"/>
              <a:t>at </a:t>
            </a:r>
            <a:r>
              <a:rPr lang="en-US" sz="2400" b="1" dirty="0"/>
              <a:t>high </a:t>
            </a:r>
            <a:r>
              <a:rPr lang="en-US" sz="2400" b="1" dirty="0" smtClean="0"/>
              <a:t>latitudes (distant from the sources).</a:t>
            </a:r>
            <a:endParaRPr lang="en-US" sz="2400" b="1" dirty="0"/>
          </a:p>
        </p:txBody>
      </p:sp>
      <p:sp>
        <p:nvSpPr>
          <p:cNvPr id="133" name="TextBox 132"/>
          <p:cNvSpPr txBox="1"/>
          <p:nvPr/>
        </p:nvSpPr>
        <p:spPr>
          <a:xfrm>
            <a:off x="20547223" y="29892545"/>
            <a:ext cx="1114974" cy="400110"/>
          </a:xfrm>
          <a:prstGeom prst="rect">
            <a:avLst/>
          </a:prstGeom>
          <a:noFill/>
        </p:spPr>
        <p:txBody>
          <a:bodyPr wrap="square" rtlCol="0">
            <a:spAutoFit/>
          </a:bodyPr>
          <a:lstStyle/>
          <a:p>
            <a:r>
              <a:rPr lang="en-US" sz="2000" smtClean="0"/>
              <a:t>%</a:t>
            </a:r>
            <a:endParaRPr lang="en-US" sz="2000" dirty="0"/>
          </a:p>
        </p:txBody>
      </p:sp>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7019</TotalTime>
  <Words>2623</Words>
  <Application>Microsoft Macintosh PowerPoint</Application>
  <PresentationFormat>Custom</PresentationFormat>
  <Paragraphs>814</Paragraphs>
  <Slides>4</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3" baseType="lpstr">
      <vt:lpstr>Arial Black</vt:lpstr>
      <vt:lpstr>Calibri</vt:lpstr>
      <vt:lpstr>Georgia</vt:lpstr>
      <vt:lpstr>ＭＳ Ｐゴシック</vt:lpstr>
      <vt:lpstr>Times New Roman</vt:lpstr>
      <vt:lpstr>黑体</vt:lpstr>
      <vt:lpstr>Arial</vt: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202</cp:revision>
  <cp:lastPrinted>2009-06-18T18:06:01Z</cp:lastPrinted>
  <dcterms:created xsi:type="dcterms:W3CDTF">2017-01-08T03:06:49Z</dcterms:created>
  <dcterms:modified xsi:type="dcterms:W3CDTF">2017-01-20T23:51:10Z</dcterms:modified>
  <cp:category/>
</cp:coreProperties>
</file>